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7" r:id="rId2"/>
    <p:sldId id="258" r:id="rId3"/>
    <p:sldId id="266" r:id="rId4"/>
    <p:sldId id="262" r:id="rId5"/>
    <p:sldId id="279" r:id="rId6"/>
    <p:sldId id="281" r:id="rId7"/>
    <p:sldId id="282" r:id="rId8"/>
    <p:sldId id="283" r:id="rId9"/>
    <p:sldId id="280" r:id="rId10"/>
  </p:sldIdLst>
  <p:sldSz cx="9144000" cy="6858000" type="screen4x3"/>
  <p:notesSz cx="6950075" cy="9236075"/>
  <p:defaultTextStyle>
    <a:lvl1pPr>
      <a:defRPr sz="2400">
        <a:latin typeface="Arial"/>
        <a:ea typeface="Arial"/>
        <a:cs typeface="Arial"/>
        <a:sym typeface="Arial"/>
      </a:defRPr>
    </a:lvl1pPr>
    <a:lvl2pPr indent="457200">
      <a:defRPr sz="2400">
        <a:latin typeface="Arial"/>
        <a:ea typeface="Arial"/>
        <a:cs typeface="Arial"/>
        <a:sym typeface="Arial"/>
      </a:defRPr>
    </a:lvl2pPr>
    <a:lvl3pPr indent="914400">
      <a:defRPr sz="2400">
        <a:latin typeface="Arial"/>
        <a:ea typeface="Arial"/>
        <a:cs typeface="Arial"/>
        <a:sym typeface="Arial"/>
      </a:defRPr>
    </a:lvl3pPr>
    <a:lvl4pPr indent="1371600">
      <a:defRPr sz="2400">
        <a:latin typeface="Arial"/>
        <a:ea typeface="Arial"/>
        <a:cs typeface="Arial"/>
        <a:sym typeface="Arial"/>
      </a:defRPr>
    </a:lvl4pPr>
    <a:lvl5pPr indent="1828800">
      <a:defRPr sz="2400">
        <a:latin typeface="Arial"/>
        <a:ea typeface="Arial"/>
        <a:cs typeface="Arial"/>
        <a:sym typeface="Arial"/>
      </a:defRPr>
    </a:lvl5pPr>
    <a:lvl6pPr>
      <a:defRPr sz="2400">
        <a:latin typeface="Arial"/>
        <a:ea typeface="Arial"/>
        <a:cs typeface="Arial"/>
        <a:sym typeface="Arial"/>
      </a:defRPr>
    </a:lvl6pPr>
    <a:lvl7pPr>
      <a:defRPr sz="2400">
        <a:latin typeface="Arial"/>
        <a:ea typeface="Arial"/>
        <a:cs typeface="Arial"/>
        <a:sym typeface="Arial"/>
      </a:defRPr>
    </a:lvl7pPr>
    <a:lvl8pPr>
      <a:defRPr sz="2400">
        <a:latin typeface="Arial"/>
        <a:ea typeface="Arial"/>
        <a:cs typeface="Arial"/>
        <a:sym typeface="Arial"/>
      </a:defRPr>
    </a:lvl8pPr>
    <a:lvl9pPr>
      <a:defRPr sz="2400"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tukumalli, Lakshmi" initials="ML" lastIdx="1" clrIdx="0">
    <p:extLst>
      <p:ext uri="{19B8F6BF-5375-455C-9EA6-DF929625EA0E}">
        <p15:presenceInfo xmlns:p15="http://schemas.microsoft.com/office/powerpoint/2012/main" userId="S-1-5-21-2443529608-3098792306-3041422421-32934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3300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E7F3F4"/>
          </a:solidFill>
        </a:fill>
      </a:tcStyle>
    </a:wholeTbl>
    <a:band2H>
      <a:tcTxStyle/>
      <a:tcStyle>
        <a:tcBdr/>
        <a:fill>
          <a:solidFill>
            <a:srgbClr val="F3F9FA"/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BBE0E3"/>
          </a:solidFill>
        </a:fill>
      </a:tcStyle>
    </a:firstCol>
    <a:la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BBE0E3"/>
          </a:solidFill>
        </a:fill>
      </a:tcStyle>
    </a:lastRow>
    <a:fir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BBE0E3"/>
          </a:solidFill>
        </a:fill>
      </a:tcStyle>
    </a:firstRow>
  </a:tblStyle>
  <a:tblStyle styleId="{C7B018BB-80A7-4F77-B60F-C8B233D01FF8}" styleName="">
    <a:tblBg/>
    <a:wholeTbl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Col>
    <a:la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Row>
  </a:tblStyle>
  <a:tblStyle styleId="{EEE7283C-3CF3-47DC-8721-378D4A62B228}" styleName="">
    <a:tblBg/>
    <a:wholeTbl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CCCDA"/>
          </a:solidFill>
        </a:fill>
      </a:tcStyle>
    </a:wholeTbl>
    <a:band2H>
      <a:tcTxStyle/>
      <a:tcStyle>
        <a:tcBdr/>
        <a:fill>
          <a:solidFill>
            <a:srgbClr val="E7E7ED"/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2E2E8B"/>
          </a:solidFill>
        </a:fill>
      </a:tcStyle>
    </a:firstCol>
    <a:la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2E2E8B"/>
          </a:solidFill>
        </a:fill>
      </a:tcStyle>
    </a:lastRow>
    <a:fir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2E2E8B"/>
          </a:solidFill>
        </a:fill>
      </a:tcStyle>
    </a:firstRow>
  </a:tblStyle>
  <a:tblStyle styleId="{CF821DB8-F4EB-4A41-A1BA-3FCAFE7338EE}" styleName="">
    <a:tblBg/>
    <a:wholeTbl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BBE0E3"/>
          </a:solidFill>
        </a:fill>
      </a:tcStyle>
    </a:firstCol>
    <a:lastRow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BBE0E3"/>
          </a:solidFill>
        </a:fill>
      </a:tcStyle>
    </a:firstRow>
  </a:tblStyle>
  <a:tblStyle styleId="{33BA23B1-9221-436E-865A-0063620EA4FD}" styleName="">
    <a:tblBg/>
    <a:wholeTbl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Col>
    <a:la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lastRow>
    <a:fir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Row>
  </a:tblStyle>
  <a:tblStyle styleId="{2708684C-4D16-4618-839F-0558EEFCDFE6}" styleName="">
    <a:tblBg/>
    <a:wholeTbl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9" d="100"/>
          <a:sy n="79" d="100"/>
        </p:scale>
        <p:origin x="1332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48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7000" y="0"/>
            <a:ext cx="301148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A79DF9-DDF0-4184-936D-0E8C60267DD9}" type="datetimeFigureOut">
              <a:rPr lang="en-US" smtClean="0"/>
              <a:t>10/7/2015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525"/>
            <a:ext cx="301148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7000" y="8772525"/>
            <a:ext cx="301148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53A044-06AA-472E-A025-5C1F5AB632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66870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>
            <a:spLocks noGrp="1" noRot="1" noChangeAspect="1"/>
          </p:cNvSpPr>
          <p:nvPr>
            <p:ph type="sldImg"/>
          </p:nvPr>
        </p:nvSpPr>
        <p:spPr>
          <a:xfrm>
            <a:off x="1165225" y="692150"/>
            <a:ext cx="4619625" cy="3463925"/>
          </a:xfrm>
          <a:prstGeom prst="rect">
            <a:avLst/>
          </a:prstGeom>
        </p:spPr>
        <p:txBody>
          <a:bodyPr lIns="92492" tIns="46246" rIns="92492" bIns="46246"/>
          <a:lstStyle/>
          <a:p>
            <a:pPr lvl="0"/>
            <a:endParaRPr/>
          </a:p>
        </p:txBody>
      </p:sp>
      <p:sp>
        <p:nvSpPr>
          <p:cNvPr id="11" name="Shape 11"/>
          <p:cNvSpPr>
            <a:spLocks noGrp="1"/>
          </p:cNvSpPr>
          <p:nvPr>
            <p:ph type="body" sz="quarter" idx="1"/>
          </p:nvPr>
        </p:nvSpPr>
        <p:spPr>
          <a:xfrm>
            <a:off x="926677" y="4387136"/>
            <a:ext cx="5096722" cy="4156234"/>
          </a:xfrm>
          <a:prstGeom prst="rect">
            <a:avLst/>
          </a:prstGeom>
        </p:spPr>
        <p:txBody>
          <a:bodyPr lIns="92492" tIns="46246" rIns="92492" bIns="46246"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1896406688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1pPr>
    <a:lvl2pPr indent="2286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2pPr>
    <a:lvl3pPr indent="4572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3pPr>
    <a:lvl4pPr indent="6858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4pPr>
    <a:lvl5pPr indent="9144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5pPr>
    <a:lvl6pPr indent="11430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6pPr>
    <a:lvl7pPr indent="13716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7pPr>
    <a:lvl8pPr indent="16002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8pPr>
    <a:lvl9pPr indent="18288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99241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77429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35781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hape 7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  <p:sp>
        <p:nvSpPr>
          <p:cNvPr id="8" name="Shape 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011993"/>
                </a:solidFill>
              </a:rPr>
              <a:t>Title Text</a:t>
            </a:r>
          </a:p>
        </p:txBody>
      </p:sp>
      <p:sp>
        <p:nvSpPr>
          <p:cNvPr id="9" name="Shape 9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945200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945200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945200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945200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945200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NIFA New PPT Pages 20132.jpg" descr="NIFA New PPT Pages 20132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0" y="0"/>
            <a:ext cx="9145588" cy="6859588"/>
          </a:xfrm>
          <a:prstGeom prst="rect">
            <a:avLst/>
          </a:prstGeom>
          <a:ln w="12700">
            <a:miter lim="400000"/>
          </a:ln>
          <a:effectLst>
            <a:reflection stA="50000" endPos="40000" dir="5400000" sy="-100000" algn="bl" rotWithShape="0"/>
          </a:effectLst>
        </p:spPr>
      </p:pic>
      <p:sp>
        <p:nvSpPr>
          <p:cNvPr id="3" name="Shape 3"/>
          <p:cNvSpPr>
            <a:spLocks noGrp="1"/>
          </p:cNvSpPr>
          <p:nvPr>
            <p:ph type="sldNum" sz="quarter" idx="2"/>
          </p:nvPr>
        </p:nvSpPr>
        <p:spPr>
          <a:xfrm>
            <a:off x="6553200" y="6248400"/>
            <a:ext cx="1905000" cy="288824"/>
          </a:xfrm>
          <a:prstGeom prst="rect">
            <a:avLst/>
          </a:prstGeom>
          <a:ln w="12700">
            <a:miter lim="400000"/>
          </a:ln>
        </p:spPr>
        <p:txBody>
          <a:bodyPr lIns="45719" rIns="45719">
            <a:spAutoFit/>
          </a:bodyPr>
          <a:lstStyle>
            <a:lvl1pPr algn="r" defTabSz="457200">
              <a:defRPr sz="1400"/>
            </a:lvl1pPr>
          </a:lstStyle>
          <a:p>
            <a:pPr lvl="0"/>
            <a:fld id="{86CB4B4D-7CA3-9044-876B-883B54F8677D}" type="slidenum">
              <a:t>‹#›</a:t>
            </a:fld>
            <a:endParaRPr/>
          </a:p>
        </p:txBody>
      </p:sp>
      <p:sp>
        <p:nvSpPr>
          <p:cNvPr id="4" name="Shape 4"/>
          <p:cNvSpPr>
            <a:spLocks noGrp="1"/>
          </p:cNvSpPr>
          <p:nvPr>
            <p:ph type="title"/>
          </p:nvPr>
        </p:nvSpPr>
        <p:spPr>
          <a:xfrm>
            <a:off x="457200" y="815478"/>
            <a:ext cx="8229600" cy="78472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 anchor="ctr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011993"/>
                </a:solidFill>
              </a:rPr>
              <a:t>Title Text</a:t>
            </a:r>
          </a:p>
        </p:txBody>
      </p:sp>
      <p:sp>
        <p:nvSpPr>
          <p:cNvPr id="5" name="Shape 5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5257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945200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945200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945200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945200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945200"/>
                </a:solidFill>
              </a:rPr>
              <a:t>Body Level Five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ransition spd="med"/>
  <p:txStyles>
    <p:titleStyle>
      <a:lvl1pPr algn="ctr">
        <a:defRPr sz="3600">
          <a:solidFill>
            <a:srgbClr val="011993"/>
          </a:solidFill>
          <a:latin typeface="Futura"/>
          <a:ea typeface="Futura"/>
          <a:cs typeface="Futura"/>
          <a:sym typeface="Futura"/>
        </a:defRPr>
      </a:lvl1pPr>
      <a:lvl2pPr algn="ctr">
        <a:defRPr sz="3600">
          <a:solidFill>
            <a:srgbClr val="011993"/>
          </a:solidFill>
          <a:latin typeface="Futura"/>
          <a:ea typeface="Futura"/>
          <a:cs typeface="Futura"/>
          <a:sym typeface="Futura"/>
        </a:defRPr>
      </a:lvl2pPr>
      <a:lvl3pPr algn="ctr">
        <a:defRPr sz="3600">
          <a:solidFill>
            <a:srgbClr val="011993"/>
          </a:solidFill>
          <a:latin typeface="Futura"/>
          <a:ea typeface="Futura"/>
          <a:cs typeface="Futura"/>
          <a:sym typeface="Futura"/>
        </a:defRPr>
      </a:lvl3pPr>
      <a:lvl4pPr algn="ctr">
        <a:defRPr sz="3600">
          <a:solidFill>
            <a:srgbClr val="011993"/>
          </a:solidFill>
          <a:latin typeface="Futura"/>
          <a:ea typeface="Futura"/>
          <a:cs typeface="Futura"/>
          <a:sym typeface="Futura"/>
        </a:defRPr>
      </a:lvl4pPr>
      <a:lvl5pPr algn="ctr">
        <a:defRPr sz="3600">
          <a:solidFill>
            <a:srgbClr val="011993"/>
          </a:solidFill>
          <a:latin typeface="Futura"/>
          <a:ea typeface="Futura"/>
          <a:cs typeface="Futura"/>
          <a:sym typeface="Futura"/>
        </a:defRPr>
      </a:lvl5pPr>
      <a:lvl6pPr indent="457200" algn="ctr">
        <a:defRPr sz="3600">
          <a:solidFill>
            <a:srgbClr val="011993"/>
          </a:solidFill>
          <a:latin typeface="Futura"/>
          <a:ea typeface="Futura"/>
          <a:cs typeface="Futura"/>
          <a:sym typeface="Futura"/>
        </a:defRPr>
      </a:lvl6pPr>
      <a:lvl7pPr indent="914400" algn="ctr">
        <a:defRPr sz="3600">
          <a:solidFill>
            <a:srgbClr val="011993"/>
          </a:solidFill>
          <a:latin typeface="Futura"/>
          <a:ea typeface="Futura"/>
          <a:cs typeface="Futura"/>
          <a:sym typeface="Futura"/>
        </a:defRPr>
      </a:lvl7pPr>
      <a:lvl8pPr indent="1371600" algn="ctr">
        <a:defRPr sz="3600">
          <a:solidFill>
            <a:srgbClr val="011993"/>
          </a:solidFill>
          <a:latin typeface="Futura"/>
          <a:ea typeface="Futura"/>
          <a:cs typeface="Futura"/>
          <a:sym typeface="Futura"/>
        </a:defRPr>
      </a:lvl8pPr>
      <a:lvl9pPr indent="1828800" algn="ctr">
        <a:defRPr sz="3600">
          <a:solidFill>
            <a:srgbClr val="011993"/>
          </a:solidFill>
          <a:latin typeface="Futura"/>
          <a:ea typeface="Futura"/>
          <a:cs typeface="Futura"/>
          <a:sym typeface="Futura"/>
        </a:defRPr>
      </a:lvl9pPr>
    </p:titleStyle>
    <p:bodyStyle>
      <a:lvl1pPr marL="342899" indent="-342899">
        <a:spcBef>
          <a:spcPts val="700"/>
        </a:spcBef>
        <a:buSzPct val="100000"/>
        <a:buChar char="»"/>
        <a:defRPr sz="2800">
          <a:solidFill>
            <a:srgbClr val="945200"/>
          </a:solidFill>
          <a:latin typeface="Futura"/>
          <a:ea typeface="Futura"/>
          <a:cs typeface="Futura"/>
          <a:sym typeface="Futura"/>
        </a:defRPr>
      </a:lvl1pPr>
      <a:lvl2pPr marL="742950" indent="-285750">
        <a:spcBef>
          <a:spcPts val="700"/>
        </a:spcBef>
        <a:buSzPct val="100000"/>
        <a:buChar char="–"/>
        <a:defRPr sz="2800">
          <a:solidFill>
            <a:srgbClr val="945200"/>
          </a:solidFill>
          <a:latin typeface="Futura"/>
          <a:ea typeface="Futura"/>
          <a:cs typeface="Futura"/>
          <a:sym typeface="Futura"/>
        </a:defRPr>
      </a:lvl2pPr>
      <a:lvl3pPr marL="1181100" indent="-266700">
        <a:spcBef>
          <a:spcPts val="700"/>
        </a:spcBef>
        <a:buSzPct val="100000"/>
        <a:buChar char="•"/>
        <a:defRPr sz="2800">
          <a:solidFill>
            <a:srgbClr val="945200"/>
          </a:solidFill>
          <a:latin typeface="Futura"/>
          <a:ea typeface="Futura"/>
          <a:cs typeface="Futura"/>
          <a:sym typeface="Futura"/>
        </a:defRPr>
      </a:lvl3pPr>
      <a:lvl4pPr marL="1691639" indent="-320039">
        <a:spcBef>
          <a:spcPts val="700"/>
        </a:spcBef>
        <a:buSzPct val="100000"/>
        <a:buChar char="–"/>
        <a:defRPr sz="2800">
          <a:solidFill>
            <a:srgbClr val="945200"/>
          </a:solidFill>
          <a:latin typeface="Futura"/>
          <a:ea typeface="Futura"/>
          <a:cs typeface="Futura"/>
          <a:sym typeface="Futura"/>
        </a:defRPr>
      </a:lvl4pPr>
      <a:lvl5pPr marL="2184400" indent="-355600">
        <a:spcBef>
          <a:spcPts val="700"/>
        </a:spcBef>
        <a:buSzPct val="100000"/>
        <a:buChar char="»"/>
        <a:defRPr sz="2800">
          <a:solidFill>
            <a:srgbClr val="945200"/>
          </a:solidFill>
          <a:latin typeface="Futura"/>
          <a:ea typeface="Futura"/>
          <a:cs typeface="Futura"/>
          <a:sym typeface="Futura"/>
        </a:defRPr>
      </a:lvl5pPr>
      <a:lvl6pPr marL="2641600" indent="-355600">
        <a:spcBef>
          <a:spcPts val="700"/>
        </a:spcBef>
        <a:buSzPct val="100000"/>
        <a:buChar char="•"/>
        <a:defRPr sz="2800">
          <a:solidFill>
            <a:srgbClr val="945200"/>
          </a:solidFill>
          <a:latin typeface="Futura"/>
          <a:ea typeface="Futura"/>
          <a:cs typeface="Futura"/>
          <a:sym typeface="Futura"/>
        </a:defRPr>
      </a:lvl6pPr>
      <a:lvl7pPr marL="3098800" indent="-355600">
        <a:spcBef>
          <a:spcPts val="700"/>
        </a:spcBef>
        <a:buSzPct val="100000"/>
        <a:buChar char="•"/>
        <a:defRPr sz="2800">
          <a:solidFill>
            <a:srgbClr val="945200"/>
          </a:solidFill>
          <a:latin typeface="Futura"/>
          <a:ea typeface="Futura"/>
          <a:cs typeface="Futura"/>
          <a:sym typeface="Futura"/>
        </a:defRPr>
      </a:lvl7pPr>
      <a:lvl8pPr marL="3556000" indent="-355600">
        <a:spcBef>
          <a:spcPts val="700"/>
        </a:spcBef>
        <a:buSzPct val="100000"/>
        <a:buChar char="•"/>
        <a:defRPr sz="2800">
          <a:solidFill>
            <a:srgbClr val="945200"/>
          </a:solidFill>
          <a:latin typeface="Futura"/>
          <a:ea typeface="Futura"/>
          <a:cs typeface="Futura"/>
          <a:sym typeface="Futura"/>
        </a:defRPr>
      </a:lvl8pPr>
      <a:lvl9pPr marL="4013200" indent="-355600">
        <a:spcBef>
          <a:spcPts val="700"/>
        </a:spcBef>
        <a:buSzPct val="100000"/>
        <a:buChar char="•"/>
        <a:defRPr sz="2800">
          <a:solidFill>
            <a:srgbClr val="945200"/>
          </a:solidFill>
          <a:latin typeface="Futura"/>
          <a:ea typeface="Futura"/>
          <a:cs typeface="Futura"/>
          <a:sym typeface="Futura"/>
        </a:defRPr>
      </a:lvl9pPr>
    </p:bodyStyle>
    <p:otherStyle>
      <a:lvl1pPr algn="r" defTabSz="457200">
        <a:defRPr sz="1400">
          <a:solidFill>
            <a:schemeClr val="tx1"/>
          </a:solidFill>
          <a:latin typeface="+mn-lt"/>
          <a:ea typeface="+mn-ea"/>
          <a:cs typeface="+mn-cs"/>
          <a:sym typeface="Arial"/>
        </a:defRPr>
      </a:lvl1pPr>
      <a:lvl2pPr indent="457200" algn="r" defTabSz="457200">
        <a:defRPr sz="1400">
          <a:solidFill>
            <a:schemeClr val="tx1"/>
          </a:solidFill>
          <a:latin typeface="+mn-lt"/>
          <a:ea typeface="+mn-ea"/>
          <a:cs typeface="+mn-cs"/>
          <a:sym typeface="Arial"/>
        </a:defRPr>
      </a:lvl2pPr>
      <a:lvl3pPr indent="914400" algn="r" defTabSz="457200">
        <a:defRPr sz="1400">
          <a:solidFill>
            <a:schemeClr val="tx1"/>
          </a:solidFill>
          <a:latin typeface="+mn-lt"/>
          <a:ea typeface="+mn-ea"/>
          <a:cs typeface="+mn-cs"/>
          <a:sym typeface="Arial"/>
        </a:defRPr>
      </a:lvl3pPr>
      <a:lvl4pPr indent="1371600" algn="r" defTabSz="457200">
        <a:defRPr sz="1400">
          <a:solidFill>
            <a:schemeClr val="tx1"/>
          </a:solidFill>
          <a:latin typeface="+mn-lt"/>
          <a:ea typeface="+mn-ea"/>
          <a:cs typeface="+mn-cs"/>
          <a:sym typeface="Arial"/>
        </a:defRPr>
      </a:lvl4pPr>
      <a:lvl5pPr indent="1828800" algn="r" defTabSz="457200">
        <a:defRPr sz="1400">
          <a:solidFill>
            <a:schemeClr val="tx1"/>
          </a:solidFill>
          <a:latin typeface="+mn-lt"/>
          <a:ea typeface="+mn-ea"/>
          <a:cs typeface="+mn-cs"/>
          <a:sym typeface="Arial"/>
        </a:defRPr>
      </a:lvl5pPr>
      <a:lvl6pPr algn="r" defTabSz="457200">
        <a:defRPr sz="1400">
          <a:solidFill>
            <a:schemeClr val="tx1"/>
          </a:solidFill>
          <a:latin typeface="+mn-lt"/>
          <a:ea typeface="+mn-ea"/>
          <a:cs typeface="+mn-cs"/>
          <a:sym typeface="Arial"/>
        </a:defRPr>
      </a:lvl6pPr>
      <a:lvl7pPr algn="r" defTabSz="457200">
        <a:defRPr sz="1400">
          <a:solidFill>
            <a:schemeClr val="tx1"/>
          </a:solidFill>
          <a:latin typeface="+mn-lt"/>
          <a:ea typeface="+mn-ea"/>
          <a:cs typeface="+mn-cs"/>
          <a:sym typeface="Arial"/>
        </a:defRPr>
      </a:lvl7pPr>
      <a:lvl8pPr algn="r" defTabSz="457200">
        <a:defRPr sz="1400">
          <a:solidFill>
            <a:schemeClr val="tx1"/>
          </a:solidFill>
          <a:latin typeface="+mn-lt"/>
          <a:ea typeface="+mn-ea"/>
          <a:cs typeface="+mn-cs"/>
          <a:sym typeface="Arial"/>
        </a:defRPr>
      </a:lvl8pPr>
      <a:lvl9pPr algn="r" defTabSz="457200">
        <a:defRPr sz="1400">
          <a:solidFill>
            <a:schemeClr val="tx1"/>
          </a:solidFill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jpeg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NIFA New PPT Pages 20132.jpg" descr="NIFA New PPT Pages 20132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200297" y="-1588"/>
            <a:ext cx="9145588" cy="6859588"/>
          </a:xfrm>
          <a:prstGeom prst="rect">
            <a:avLst/>
          </a:prstGeom>
          <a:ln w="12700">
            <a:miter lim="400000"/>
          </a:ln>
          <a:effectLst>
            <a:reflection stA="50000" endPos="40000" dir="5400000" sy="-100000" algn="bl" rotWithShape="0"/>
          </a:effectLst>
        </p:spPr>
      </p:pic>
      <p:sp>
        <p:nvSpPr>
          <p:cNvPr id="19" name="Shape 19"/>
          <p:cNvSpPr>
            <a:spLocks noGrp="1"/>
          </p:cNvSpPr>
          <p:nvPr>
            <p:ph type="title"/>
          </p:nvPr>
        </p:nvSpPr>
        <p:spPr>
          <a:xfrm>
            <a:off x="-1" y="1793875"/>
            <a:ext cx="9144002" cy="2240211"/>
          </a:xfrm>
          <a:prstGeom prst="rect">
            <a:avLst/>
          </a:prstGeom>
        </p:spPr>
        <p:txBody>
          <a:bodyPr/>
          <a:lstStyle/>
          <a:p>
            <a:pPr lvl="0">
              <a:lnSpc>
                <a:spcPct val="120000"/>
              </a:lnSpc>
              <a:defRPr sz="1800">
                <a:solidFill>
                  <a:srgbClr val="000000"/>
                </a:solidFill>
              </a:defRPr>
            </a:pPr>
            <a:r>
              <a:rPr lang="en-US" sz="3400" b="1" dirty="0" smtClean="0">
                <a:solidFill>
                  <a:srgbClr val="011993"/>
                </a:solidFill>
              </a:rPr>
              <a:t>NIFA’s role in</a:t>
            </a:r>
            <a:r>
              <a:rPr sz="3400" b="1" dirty="0">
                <a:solidFill>
                  <a:srgbClr val="011993"/>
                </a:solidFill>
              </a:rPr>
              <a:t/>
            </a:r>
            <a:br>
              <a:rPr sz="3400" b="1" dirty="0">
                <a:solidFill>
                  <a:srgbClr val="011993"/>
                </a:solidFill>
              </a:rPr>
            </a:br>
            <a:r>
              <a:rPr sz="3400" b="1" dirty="0">
                <a:solidFill>
                  <a:srgbClr val="993300"/>
                </a:solidFill>
              </a:rPr>
              <a:t>Catalyzing Transformative </a:t>
            </a:r>
            <a:r>
              <a:rPr sz="3400" b="1" dirty="0" smtClean="0">
                <a:solidFill>
                  <a:srgbClr val="993300"/>
                </a:solidFill>
              </a:rPr>
              <a:t>Research</a:t>
            </a:r>
            <a:r>
              <a:rPr lang="en-US" sz="3400" b="1" dirty="0" smtClean="0">
                <a:solidFill>
                  <a:srgbClr val="993300"/>
                </a:solidFill>
              </a:rPr>
              <a:t> on</a:t>
            </a:r>
            <a:r>
              <a:rPr sz="3400" b="1" dirty="0">
                <a:solidFill>
                  <a:srgbClr val="993300"/>
                </a:solidFill>
              </a:rPr>
              <a:t/>
            </a:r>
            <a:br>
              <a:rPr sz="3400" b="1" dirty="0">
                <a:solidFill>
                  <a:srgbClr val="993300"/>
                </a:solidFill>
              </a:rPr>
            </a:br>
            <a:r>
              <a:rPr lang="en-US" sz="4800" b="1" dirty="0" smtClean="0">
                <a:solidFill>
                  <a:srgbClr val="993300"/>
                </a:solidFill>
              </a:rPr>
              <a:t>Animal Genome to Phenome</a:t>
            </a:r>
            <a:endParaRPr sz="4800" b="1" dirty="0">
              <a:solidFill>
                <a:srgbClr val="993300"/>
              </a:solidFill>
            </a:endParaRPr>
          </a:p>
        </p:txBody>
      </p:sp>
      <p:sp>
        <p:nvSpPr>
          <p:cNvPr id="20" name="Shape 20"/>
          <p:cNvSpPr>
            <a:spLocks noGrp="1"/>
          </p:cNvSpPr>
          <p:nvPr>
            <p:ph type="body" idx="1"/>
          </p:nvPr>
        </p:nvSpPr>
        <p:spPr>
          <a:xfrm>
            <a:off x="1371600" y="4495800"/>
            <a:ext cx="6400800" cy="838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ctr">
              <a:buSzTx/>
              <a:buNone/>
              <a:defRPr sz="36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 b="1" dirty="0">
                <a:solidFill>
                  <a:srgbClr val="0070C0"/>
                </a:solidFill>
              </a:rPr>
              <a:t>Parag R. </a:t>
            </a:r>
            <a:r>
              <a:rPr sz="3600" b="1" dirty="0" smtClean="0">
                <a:solidFill>
                  <a:srgbClr val="0070C0"/>
                </a:solidFill>
              </a:rPr>
              <a:t>Chitnis</a:t>
            </a:r>
            <a:endParaRPr lang="en-US" sz="3600" b="1" dirty="0" smtClean="0">
              <a:solidFill>
                <a:srgbClr val="0070C0"/>
              </a:solidFill>
            </a:endParaRPr>
          </a:p>
          <a:p>
            <a:pPr lvl="0">
              <a:defRPr sz="1800">
                <a:solidFill>
                  <a:srgbClr val="000000"/>
                </a:solidFill>
              </a:defRPr>
            </a:pPr>
            <a:endParaRPr sz="3600" dirty="0">
              <a:solidFill>
                <a:srgbClr val="945200"/>
              </a:solidFill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NIFA New PPT Pages 20132.jpg" descr="NIFA New PPT Pages 20132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9145588" cy="6859588"/>
          </a:xfrm>
          <a:prstGeom prst="rect">
            <a:avLst/>
          </a:prstGeom>
          <a:ln w="12700">
            <a:miter lim="400000"/>
          </a:ln>
          <a:effectLst>
            <a:reflection stA="50000" endPos="40000" dir="5400000" sy="-100000" algn="bl" rotWithShape="0"/>
          </a:effectLst>
        </p:spPr>
      </p:pic>
      <p:sp>
        <p:nvSpPr>
          <p:cNvPr id="23" name="Shape 23"/>
          <p:cNvSpPr>
            <a:spLocks noGrp="1"/>
          </p:cNvSpPr>
          <p:nvPr>
            <p:ph type="title"/>
          </p:nvPr>
        </p:nvSpPr>
        <p:spPr>
          <a:xfrm>
            <a:off x="457200" y="802778"/>
            <a:ext cx="8229600" cy="784722"/>
          </a:xfrm>
          <a:prstGeom prst="rect">
            <a:avLst/>
          </a:prstGeom>
        </p:spPr>
        <p:txBody>
          <a:bodyPr/>
          <a:lstStyle>
            <a:lvl1pPr algn="l" defTabSz="457200">
              <a:defRPr sz="2800" b="1">
                <a:solidFill>
                  <a:srgbClr val="000000"/>
                </a:solidFill>
                <a:latin typeface="Avenir Book"/>
                <a:ea typeface="Avenir Book"/>
                <a:cs typeface="Avenir Book"/>
                <a:sym typeface="Avenir Book"/>
              </a:defRPr>
            </a:lvl1pPr>
          </a:lstStyle>
          <a:p>
            <a:pPr lvl="0">
              <a:defRPr sz="1800" b="0"/>
            </a:pPr>
            <a:r>
              <a:rPr sz="2800" b="1" dirty="0">
                <a:solidFill>
                  <a:schemeClr val="accent2">
                    <a:lumMod val="50000"/>
                  </a:schemeClr>
                </a:solidFill>
              </a:rPr>
              <a:t>NIFA- An Introduction</a:t>
            </a:r>
          </a:p>
        </p:txBody>
      </p:sp>
      <p:sp>
        <p:nvSpPr>
          <p:cNvPr id="24" name="Shape 24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180473" lvl="0" indent="-180473" defTabSz="457200">
              <a:spcBef>
                <a:spcPts val="0"/>
              </a:spcBef>
              <a:buChar char="•"/>
              <a:defRPr sz="1800">
                <a:solidFill>
                  <a:srgbClr val="000000"/>
                </a:solidFill>
              </a:defRPr>
            </a:pPr>
            <a:r>
              <a:rPr sz="2000" b="1" dirty="0">
                <a:latin typeface="Avenir Book"/>
                <a:ea typeface="Avenir Book"/>
                <a:cs typeface="Avenir Book"/>
                <a:sym typeface="Avenir Book"/>
              </a:rPr>
              <a:t>Lead federal agency providing extramural funding for food and agricultural sciences</a:t>
            </a:r>
          </a:p>
          <a:p>
            <a:pPr marL="180473" lvl="0" indent="-180473" defTabSz="457200">
              <a:spcBef>
                <a:spcPts val="0"/>
              </a:spcBef>
              <a:buChar char="•"/>
              <a:defRPr sz="1800">
                <a:solidFill>
                  <a:srgbClr val="000000"/>
                </a:solidFill>
              </a:defRPr>
            </a:pPr>
            <a:endParaRPr sz="2000" b="1" dirty="0">
              <a:latin typeface="Avenir Book"/>
              <a:ea typeface="Avenir Book"/>
              <a:cs typeface="Avenir Book"/>
              <a:sym typeface="Avenir Book"/>
            </a:endParaRPr>
          </a:p>
          <a:p>
            <a:pPr marL="180473" lvl="0" indent="-180473" defTabSz="457200">
              <a:spcBef>
                <a:spcPts val="0"/>
              </a:spcBef>
              <a:buChar char="•"/>
              <a:defRPr sz="1800">
                <a:solidFill>
                  <a:srgbClr val="000000"/>
                </a:solidFill>
              </a:defRPr>
            </a:pPr>
            <a:r>
              <a:rPr sz="2000" b="1" dirty="0" smtClean="0">
                <a:latin typeface="Avenir Book"/>
                <a:ea typeface="Avenir Book"/>
                <a:cs typeface="Avenir Book"/>
                <a:sym typeface="Avenir Book"/>
              </a:rPr>
              <a:t>Tripartite </a:t>
            </a:r>
            <a:r>
              <a:rPr sz="2000" b="1" dirty="0">
                <a:latin typeface="Avenir Book"/>
                <a:ea typeface="Avenir Book"/>
                <a:cs typeface="Avenir Book"/>
                <a:sym typeface="Avenir Book"/>
              </a:rPr>
              <a:t>mission: research, extension, and education</a:t>
            </a:r>
          </a:p>
          <a:p>
            <a:pPr marL="561473" lvl="1" indent="-180473" defTabSz="457200">
              <a:spcBef>
                <a:spcPts val="0"/>
              </a:spcBef>
              <a:buChar char="•"/>
              <a:defRPr sz="1800">
                <a:solidFill>
                  <a:srgbClr val="000000"/>
                </a:solidFill>
              </a:defRPr>
            </a:pPr>
            <a:r>
              <a:rPr sz="2000" b="1" dirty="0">
                <a:latin typeface="Avenir Book"/>
                <a:ea typeface="Avenir Book"/>
                <a:cs typeface="Avenir Book"/>
                <a:sym typeface="Avenir Book"/>
              </a:rPr>
              <a:t>Funding opportunities exist for each of these three mission areas</a:t>
            </a:r>
          </a:p>
          <a:p>
            <a:pPr marL="180473" lvl="0" indent="-180473" defTabSz="457200">
              <a:spcBef>
                <a:spcPts val="0"/>
              </a:spcBef>
              <a:buChar char="•"/>
              <a:defRPr sz="1800">
                <a:solidFill>
                  <a:srgbClr val="000000"/>
                </a:solidFill>
              </a:defRPr>
            </a:pPr>
            <a:endParaRPr sz="2000" b="1" dirty="0">
              <a:latin typeface="Avenir Book"/>
              <a:ea typeface="Avenir Book"/>
              <a:cs typeface="Avenir Book"/>
              <a:sym typeface="Avenir Book"/>
            </a:endParaRPr>
          </a:p>
          <a:p>
            <a:pPr marL="180473" lvl="0" indent="-180473" defTabSz="457200">
              <a:spcBef>
                <a:spcPts val="0"/>
              </a:spcBef>
              <a:buChar char="•"/>
              <a:defRPr sz="1800">
                <a:solidFill>
                  <a:srgbClr val="000000"/>
                </a:solidFill>
              </a:defRPr>
            </a:pPr>
            <a:r>
              <a:rPr sz="2000" b="1" dirty="0">
                <a:latin typeface="Avenir Book"/>
                <a:ea typeface="Avenir Book"/>
                <a:cs typeface="Avenir Book"/>
                <a:sym typeface="Avenir Book"/>
              </a:rPr>
              <a:t>NIFA funding</a:t>
            </a:r>
          </a:p>
          <a:p>
            <a:pPr marL="561473" lvl="1" indent="-180473" defTabSz="457200">
              <a:spcBef>
                <a:spcPts val="0"/>
              </a:spcBef>
              <a:buChar char="•"/>
              <a:defRPr sz="1800">
                <a:solidFill>
                  <a:srgbClr val="000000"/>
                </a:solidFill>
              </a:defRPr>
            </a:pPr>
            <a:r>
              <a:rPr sz="2000" b="1" dirty="0" smtClean="0">
                <a:latin typeface="Avenir Book"/>
                <a:ea typeface="Avenir Book"/>
                <a:cs typeface="Avenir Book"/>
                <a:sym typeface="Avenir Book"/>
              </a:rPr>
              <a:t>1.</a:t>
            </a:r>
            <a:r>
              <a:rPr lang="en-US" sz="2000" b="1" dirty="0" smtClean="0">
                <a:latin typeface="Avenir Book"/>
                <a:ea typeface="Avenir Book"/>
                <a:cs typeface="Avenir Book"/>
                <a:sym typeface="Avenir Book"/>
              </a:rPr>
              <a:t>5</a:t>
            </a:r>
            <a:r>
              <a:rPr sz="2000" b="1" dirty="0" smtClean="0">
                <a:latin typeface="Avenir Book"/>
                <a:ea typeface="Avenir Book"/>
                <a:cs typeface="Avenir Book"/>
                <a:sym typeface="Avenir Book"/>
              </a:rPr>
              <a:t>B </a:t>
            </a:r>
            <a:r>
              <a:rPr sz="2000" b="1" dirty="0">
                <a:latin typeface="Avenir Book"/>
                <a:ea typeface="Avenir Book"/>
                <a:cs typeface="Avenir Book"/>
                <a:sym typeface="Avenir Book"/>
              </a:rPr>
              <a:t>budget</a:t>
            </a:r>
          </a:p>
          <a:p>
            <a:pPr marL="561473" lvl="1" indent="-180473" defTabSz="457200">
              <a:spcBef>
                <a:spcPts val="0"/>
              </a:spcBef>
              <a:buChar char="•"/>
              <a:defRPr sz="1800">
                <a:solidFill>
                  <a:srgbClr val="000000"/>
                </a:solidFill>
              </a:defRPr>
            </a:pPr>
            <a:r>
              <a:rPr sz="2000" b="1" dirty="0">
                <a:latin typeface="Avenir Book"/>
                <a:ea typeface="Avenir Book"/>
                <a:cs typeface="Avenir Book"/>
                <a:sym typeface="Avenir Book"/>
              </a:rPr>
              <a:t>Competitive and capacity funds</a:t>
            </a:r>
          </a:p>
          <a:p>
            <a:pPr marL="180473" lvl="0" indent="-180473" defTabSz="457200">
              <a:spcBef>
                <a:spcPts val="0"/>
              </a:spcBef>
              <a:buChar char="•"/>
              <a:defRPr sz="1800">
                <a:solidFill>
                  <a:srgbClr val="000000"/>
                </a:solidFill>
              </a:defRPr>
            </a:pPr>
            <a:endParaRPr sz="2000" b="1" dirty="0">
              <a:latin typeface="Avenir Book"/>
              <a:ea typeface="Avenir Book"/>
              <a:cs typeface="Avenir Book"/>
              <a:sym typeface="Avenir Book"/>
            </a:endParaRPr>
          </a:p>
          <a:p>
            <a:pPr marL="180473" lvl="0" indent="-180473" defTabSz="457200">
              <a:spcBef>
                <a:spcPts val="0"/>
              </a:spcBef>
              <a:buChar char="•"/>
              <a:defRPr sz="1800">
                <a:solidFill>
                  <a:srgbClr val="000000"/>
                </a:solidFill>
              </a:defRPr>
            </a:pPr>
            <a:r>
              <a:rPr sz="2000" b="1" dirty="0">
                <a:latin typeface="Avenir Book"/>
                <a:ea typeface="Avenir Book"/>
                <a:cs typeface="Avenir Book"/>
                <a:sym typeface="Avenir Book"/>
              </a:rPr>
              <a:t>Mission</a:t>
            </a:r>
          </a:p>
          <a:p>
            <a:pPr marL="561473" lvl="1" indent="-180473" defTabSz="457200">
              <a:spcBef>
                <a:spcPts val="0"/>
              </a:spcBef>
              <a:buChar char="•"/>
              <a:defRPr sz="1800">
                <a:solidFill>
                  <a:srgbClr val="000000"/>
                </a:solidFill>
              </a:defRPr>
            </a:pPr>
            <a:r>
              <a:rPr sz="2000" b="1" dirty="0">
                <a:latin typeface="Avenir Book"/>
                <a:ea typeface="Avenir Book"/>
                <a:cs typeface="Avenir Book"/>
                <a:sym typeface="Avenir Book"/>
              </a:rPr>
              <a:t>invest in and advance agricultural research, education, and extension to solve societal challenges.</a:t>
            </a: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7" name="NIFA New PPT Pages 20132.jpg" descr="NIFA New PPT Pages 20132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9145588" cy="6859588"/>
          </a:xfrm>
          <a:prstGeom prst="rect">
            <a:avLst/>
          </a:prstGeom>
          <a:ln w="12700">
            <a:miter lim="400000"/>
          </a:ln>
          <a:effectLst>
            <a:reflection stA="50000" endPos="40000" dir="5400000" sy="-100000" algn="bl" rotWithShape="0"/>
          </a:effectLst>
        </p:spPr>
      </p:pic>
      <p:sp>
        <p:nvSpPr>
          <p:cNvPr id="68" name="Shape 6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/>
          <a:p>
            <a:pPr lvl="0">
              <a:defRPr sz="1800"/>
            </a:pPr>
            <a:fld id="{86CB4B4D-7CA3-9044-876B-883B54F8677D}" type="slidenum">
              <a:rPr sz="1400"/>
              <a:t>3</a:t>
            </a:fld>
            <a:endParaRPr sz="1400"/>
          </a:p>
        </p:txBody>
      </p:sp>
      <p:sp>
        <p:nvSpPr>
          <p:cNvPr id="69" name="Shape 69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3600" b="1" dirty="0" smtClean="0">
                <a:solidFill>
                  <a:srgbClr val="011993"/>
                </a:solidFill>
              </a:rPr>
              <a:t>NIFA funding for </a:t>
            </a:r>
            <a:br>
              <a:rPr lang="en-US" sz="3600" b="1" dirty="0" smtClean="0">
                <a:solidFill>
                  <a:srgbClr val="011993"/>
                </a:solidFill>
              </a:rPr>
            </a:br>
            <a:r>
              <a:rPr lang="en-US" sz="3600" b="1" dirty="0" smtClean="0">
                <a:solidFill>
                  <a:srgbClr val="011993"/>
                </a:solidFill>
              </a:rPr>
              <a:t>Animal Genomics and Breeding</a:t>
            </a:r>
            <a:endParaRPr sz="3600" b="1" dirty="0">
              <a:solidFill>
                <a:srgbClr val="011993"/>
              </a:solidFill>
            </a:endParaRPr>
          </a:p>
        </p:txBody>
      </p:sp>
      <p:sp>
        <p:nvSpPr>
          <p:cNvPr id="70" name="Shape 70"/>
          <p:cNvSpPr>
            <a:spLocks noGrp="1"/>
          </p:cNvSpPr>
          <p:nvPr>
            <p:ph type="body" idx="1"/>
          </p:nvPr>
        </p:nvSpPr>
        <p:spPr>
          <a:xfrm>
            <a:off x="457200" y="1925052"/>
            <a:ext cx="8229600" cy="4932947"/>
          </a:xfrm>
          <a:prstGeom prst="rect">
            <a:avLst/>
          </a:prstGeom>
        </p:spPr>
        <p:txBody>
          <a:bodyPr/>
          <a:lstStyle/>
          <a:p>
            <a:pPr marL="0" indent="0" algn="ctr">
              <a:buNone/>
              <a:defRPr sz="1800">
                <a:solidFill>
                  <a:srgbClr val="000000"/>
                </a:solidFill>
              </a:defRPr>
            </a:pPr>
            <a:r>
              <a:rPr lang="en-US" sz="2400" b="1" dirty="0" smtClean="0">
                <a:solidFill>
                  <a:schemeClr val="accent5">
                    <a:lumMod val="50000"/>
                  </a:schemeClr>
                </a:solidFill>
              </a:rPr>
              <a:t>Farm Animals for Food Production </a:t>
            </a:r>
          </a:p>
          <a:p>
            <a:pPr marL="0" indent="0" algn="ctr">
              <a:buNone/>
              <a:defRPr sz="1800">
                <a:solidFill>
                  <a:srgbClr val="000000"/>
                </a:solidFill>
              </a:defRPr>
            </a:pPr>
            <a:r>
              <a:rPr lang="en-US" sz="2400" b="1" dirty="0" smtClean="0">
                <a:solidFill>
                  <a:schemeClr val="accent5">
                    <a:lumMod val="50000"/>
                  </a:schemeClr>
                </a:solidFill>
              </a:rPr>
              <a:t>Aquaculture</a:t>
            </a:r>
          </a:p>
          <a:p>
            <a:pPr marL="0" indent="0" algn="ctr">
              <a:buNone/>
              <a:defRPr sz="1800">
                <a:solidFill>
                  <a:srgbClr val="000000"/>
                </a:solidFill>
              </a:defRPr>
            </a:pPr>
            <a:endParaRPr lang="en-US" sz="1050" b="1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2400" b="1" dirty="0" smtClean="0">
                <a:solidFill>
                  <a:srgbClr val="7030A0"/>
                </a:solidFill>
              </a:rPr>
              <a:t>Capacity Funds ($9M in 2014)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lang="en-US" sz="2000" b="1" dirty="0" smtClean="0">
                <a:solidFill>
                  <a:srgbClr val="0070C0"/>
                </a:solidFill>
              </a:rPr>
              <a:t>Multistate research </a:t>
            </a:r>
            <a:r>
              <a:rPr lang="en-US" sz="2000" b="1" dirty="0" smtClean="0">
                <a:solidFill>
                  <a:srgbClr val="0070C0"/>
                </a:solidFill>
              </a:rPr>
              <a:t>projects (foster </a:t>
            </a:r>
            <a:r>
              <a:rPr lang="en-US" sz="2000" b="1" dirty="0" smtClean="0">
                <a:solidFill>
                  <a:srgbClr val="0070C0"/>
                </a:solidFill>
              </a:rPr>
              <a:t>collaborations)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lang="en-US" sz="2000" b="1" dirty="0" smtClean="0">
                <a:solidFill>
                  <a:srgbClr val="0070C0"/>
                </a:solidFill>
              </a:rPr>
              <a:t>Hatch </a:t>
            </a:r>
            <a:r>
              <a:rPr lang="en-US" sz="2000" b="1" dirty="0" smtClean="0">
                <a:solidFill>
                  <a:srgbClr val="0070C0"/>
                </a:solidFill>
              </a:rPr>
              <a:t>Projects (state </a:t>
            </a:r>
            <a:r>
              <a:rPr lang="en-US" sz="2000" b="1" dirty="0" smtClean="0">
                <a:solidFill>
                  <a:srgbClr val="0070C0"/>
                </a:solidFill>
              </a:rPr>
              <a:t>identified priorities)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2400" b="1" dirty="0" smtClean="0">
                <a:solidFill>
                  <a:srgbClr val="7030A0"/>
                </a:solidFill>
              </a:rPr>
              <a:t>AFRI and other competitive programs ($</a:t>
            </a:r>
            <a:r>
              <a:rPr lang="en-US" sz="2400" b="1" dirty="0" smtClean="0">
                <a:solidFill>
                  <a:srgbClr val="7030A0"/>
                </a:solidFill>
              </a:rPr>
              <a:t>12M in 2014)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lang="en-US" sz="2000" b="1" dirty="0" smtClean="0">
                <a:solidFill>
                  <a:srgbClr val="0070C0"/>
                </a:solidFill>
              </a:rPr>
              <a:t>Foundational Grants ($500K)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lang="en-US" sz="2000" b="1" dirty="0" smtClean="0">
                <a:solidFill>
                  <a:srgbClr val="0070C0"/>
                </a:solidFill>
              </a:rPr>
              <a:t>Food Security Challenge Area ( &gt; $1 M</a:t>
            </a:r>
            <a:r>
              <a:rPr lang="en-US" sz="2000" b="1" dirty="0" smtClean="0">
                <a:solidFill>
                  <a:srgbClr val="0070C0"/>
                </a:solidFill>
              </a:rPr>
              <a:t>)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lang="en-US" sz="2000" b="1" dirty="0" smtClean="0">
                <a:solidFill>
                  <a:srgbClr val="0070C0"/>
                </a:solidFill>
              </a:rPr>
              <a:t>Aquaculture programs (2-300K)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lang="en-US" sz="2000" b="1" dirty="0" smtClean="0">
                <a:solidFill>
                  <a:srgbClr val="0070C0"/>
                </a:solidFill>
              </a:rPr>
              <a:t>Interagency programs</a:t>
            </a:r>
            <a:endParaRPr lang="en-US" sz="2000" b="1" dirty="0" smtClean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" name="image.png"/>
          <p:cNvPicPr/>
          <p:nvPr/>
        </p:nvPicPr>
        <p:blipFill>
          <a:blip r:embed="rId2">
            <a:extLst/>
          </a:blip>
          <a:srcRect l="42083" t="23333" r="13334" b="14445"/>
          <a:stretch>
            <a:fillRect/>
          </a:stretch>
        </p:blipFill>
        <p:spPr>
          <a:xfrm>
            <a:off x="1295399" y="1425575"/>
            <a:ext cx="6644952" cy="4947233"/>
          </a:xfrm>
          <a:prstGeom prst="rect">
            <a:avLst/>
          </a:prstGeom>
          <a:ln w="12700">
            <a:miter lim="400000"/>
          </a:ln>
        </p:spPr>
      </p:pic>
      <p:sp>
        <p:nvSpPr>
          <p:cNvPr id="47" name="Shape 47"/>
          <p:cNvSpPr/>
          <p:nvPr/>
        </p:nvSpPr>
        <p:spPr>
          <a:xfrm>
            <a:off x="3048000" y="1062037"/>
            <a:ext cx="5303838" cy="3506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defTabSz="457200">
              <a:defRPr sz="1800">
                <a:latin typeface="Arial Bold"/>
                <a:ea typeface="Arial Bold"/>
                <a:cs typeface="Arial Bold"/>
                <a:sym typeface="Arial Bold"/>
              </a:defRPr>
            </a:lvl1pPr>
          </a:lstStyle>
          <a:p>
            <a:pPr lvl="0"/>
            <a:r>
              <a:t>President’s Proposed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Genome to Phenome: Opportunities</a:t>
            </a:r>
            <a:endParaRPr lang="en-US" b="1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 descr="http://www.thecis.co.uk/images/ciscows_slider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4697334"/>
            <a:ext cx="4721453" cy="21606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bigstock.DNA.background.6566918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9176" y="1638448"/>
            <a:ext cx="2857500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Down Arrow 5"/>
          <p:cNvSpPr/>
          <p:nvPr/>
        </p:nvSpPr>
        <p:spPr>
          <a:xfrm>
            <a:off x="2502592" y="3653864"/>
            <a:ext cx="630668" cy="818606"/>
          </a:xfrm>
          <a:prstGeom prst="downArrow">
            <a:avLst/>
          </a:prstGeom>
          <a:solidFill>
            <a:srgbClr val="FFC000"/>
          </a:solidFill>
          <a:ln w="25400" cap="flat">
            <a:solidFill>
              <a:srgbClr val="002060"/>
            </a:solidFill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273040" y="2548603"/>
            <a:ext cx="4201885" cy="1200327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spc="0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rPr>
              <a:t>Rules of Life- </a:t>
            </a:r>
            <a:br>
              <a:rPr kumimoji="0" lang="en-US" sz="2400" b="1" i="0" u="none" strike="noStrike" cap="none" spc="0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rPr>
            </a:br>
            <a:r>
              <a:rPr kumimoji="0" lang="en-US" sz="2400" b="1" i="0" u="none" strike="noStrike" cap="none" spc="0" normalizeH="0" baseline="0" dirty="0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uFillTx/>
                <a:latin typeface="Arial"/>
                <a:ea typeface="Arial"/>
                <a:cs typeface="Arial"/>
                <a:sym typeface="Arial"/>
              </a:rPr>
              <a:t>Translating genome to </a:t>
            </a:r>
            <a:br>
              <a:rPr kumimoji="0" lang="en-US" sz="2400" b="1" i="0" u="none" strike="noStrike" cap="none" spc="0" normalizeH="0" baseline="0" dirty="0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uFillTx/>
                <a:latin typeface="Arial"/>
                <a:ea typeface="Arial"/>
                <a:cs typeface="Arial"/>
                <a:sym typeface="Arial"/>
              </a:rPr>
            </a:br>
            <a:r>
              <a:rPr kumimoji="0" lang="en-US" sz="2400" b="1" i="0" u="none" strike="noStrike" cap="none" spc="0" normalizeH="0" baseline="0" dirty="0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uFillTx/>
                <a:latin typeface="Arial"/>
                <a:ea typeface="Arial"/>
                <a:cs typeface="Arial"/>
                <a:sym typeface="Arial"/>
              </a:rPr>
              <a:t>decipher</a:t>
            </a:r>
            <a:r>
              <a:rPr kumimoji="0" lang="en-US" sz="2400" b="1" i="0" u="none" strike="noStrike" cap="none" spc="0" normalizeH="0" dirty="0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uFillTx/>
                <a:latin typeface="Arial"/>
                <a:ea typeface="Arial"/>
                <a:cs typeface="Arial"/>
                <a:sym typeface="Arial"/>
              </a:rPr>
              <a:t> phenome</a:t>
            </a:r>
            <a:endParaRPr kumimoji="0" lang="en-US" sz="2400" b="1" i="0" u="none" strike="noStrike" cap="none" spc="0" normalizeH="0" baseline="0" dirty="0">
              <a:ln>
                <a:noFill/>
              </a:ln>
              <a:solidFill>
                <a:schemeClr val="accent6">
                  <a:lumMod val="60000"/>
                  <a:lumOff val="40000"/>
                </a:schemeClr>
              </a:solidFill>
              <a:effectLst/>
              <a:uFillTx/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273041" y="4030613"/>
            <a:ext cx="4201885" cy="1200327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spc="0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rPr>
              <a:t>Applications- </a:t>
            </a:r>
            <a:br>
              <a:rPr kumimoji="0" lang="en-US" sz="2400" b="1" i="0" u="none" strike="noStrike" cap="none" spc="0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rPr>
            </a:br>
            <a:r>
              <a:rPr kumimoji="0" lang="en-US" sz="2400" b="1" i="0" u="none" strike="noStrike" cap="none" spc="0" normalizeH="0" baseline="0" dirty="0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uFillTx/>
                <a:latin typeface="Arial"/>
                <a:ea typeface="Arial"/>
                <a:cs typeface="Arial"/>
                <a:sym typeface="Arial"/>
              </a:rPr>
              <a:t>Accelerated and </a:t>
            </a:r>
            <a:br>
              <a:rPr kumimoji="0" lang="en-US" sz="2400" b="1" i="0" u="none" strike="noStrike" cap="none" spc="0" normalizeH="0" baseline="0" dirty="0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uFillTx/>
                <a:latin typeface="Arial"/>
                <a:ea typeface="Arial"/>
                <a:cs typeface="Arial"/>
                <a:sym typeface="Arial"/>
              </a:rPr>
            </a:br>
            <a:r>
              <a:rPr kumimoji="0" lang="en-US" sz="2400" b="1" i="0" u="none" strike="noStrike" cap="none" spc="0" normalizeH="0" baseline="0" dirty="0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uFillTx/>
                <a:latin typeface="Arial"/>
                <a:ea typeface="Arial"/>
                <a:cs typeface="Arial"/>
                <a:sym typeface="Arial"/>
              </a:rPr>
              <a:t>Predictive Breeding</a:t>
            </a:r>
            <a:endParaRPr kumimoji="0" lang="en-US" sz="2400" b="1" i="0" u="none" strike="noStrike" cap="none" spc="0" normalizeH="0" baseline="0" dirty="0">
              <a:ln>
                <a:noFill/>
              </a:ln>
              <a:solidFill>
                <a:schemeClr val="accent6">
                  <a:lumMod val="60000"/>
                  <a:lumOff val="40000"/>
                </a:schemeClr>
              </a:solidFill>
              <a:effectLst/>
              <a:uFillTx/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2084162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Genome to Phenome: Challenges</a:t>
            </a:r>
            <a:endParaRPr lang="en-US" b="1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 descr="http://www.thecis.co.uk/images/ciscows_slider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4697334"/>
            <a:ext cx="4721453" cy="21606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bigstock.DNA.background.6566918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9176" y="1638448"/>
            <a:ext cx="2857500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Down Arrow 5"/>
          <p:cNvSpPr/>
          <p:nvPr/>
        </p:nvSpPr>
        <p:spPr>
          <a:xfrm>
            <a:off x="2502592" y="3653864"/>
            <a:ext cx="630668" cy="818606"/>
          </a:xfrm>
          <a:prstGeom prst="downArrow">
            <a:avLst/>
          </a:prstGeom>
          <a:solidFill>
            <a:srgbClr val="FFC000"/>
          </a:solidFill>
          <a:ln w="25400" cap="flat">
            <a:solidFill>
              <a:srgbClr val="002060"/>
            </a:solidFill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273040" y="2548603"/>
            <a:ext cx="4201885" cy="1200327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spc="0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rPr>
              <a:t>Technologies</a:t>
            </a:r>
            <a:br>
              <a:rPr kumimoji="0" lang="en-US" sz="2400" b="1" i="0" u="none" strike="noStrike" cap="none" spc="0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rPr>
            </a:br>
            <a:r>
              <a:rPr kumimoji="0" lang="en-US" sz="2400" b="1" i="0" u="none" strike="noStrike" cap="none" spc="0" normalizeH="0" baseline="0" dirty="0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uFillTx/>
                <a:latin typeface="Arial"/>
                <a:ea typeface="Arial"/>
                <a:cs typeface="Arial"/>
                <a:sym typeface="Arial"/>
              </a:rPr>
              <a:t>High throughput </a:t>
            </a:r>
            <a:br>
              <a:rPr kumimoji="0" lang="en-US" sz="2400" b="1" i="0" u="none" strike="noStrike" cap="none" spc="0" normalizeH="0" baseline="0" dirty="0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uFillTx/>
                <a:latin typeface="Arial"/>
                <a:ea typeface="Arial"/>
                <a:cs typeface="Arial"/>
                <a:sym typeface="Arial"/>
              </a:rPr>
            </a:br>
            <a:r>
              <a:rPr kumimoji="0" lang="en-US" sz="2400" b="1" i="0" u="none" strike="noStrike" cap="none" spc="0" normalizeH="0" baseline="0" dirty="0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uFillTx/>
                <a:latin typeface="Arial"/>
                <a:ea typeface="Arial"/>
                <a:cs typeface="Arial"/>
                <a:sym typeface="Arial"/>
              </a:rPr>
              <a:t>phenotyping</a:t>
            </a:r>
            <a:endParaRPr kumimoji="0" lang="en-US" sz="2400" b="1" i="0" u="none" strike="noStrike" cap="none" spc="0" normalizeH="0" baseline="0" dirty="0">
              <a:ln>
                <a:noFill/>
              </a:ln>
              <a:solidFill>
                <a:schemeClr val="accent6">
                  <a:lumMod val="60000"/>
                  <a:lumOff val="40000"/>
                </a:schemeClr>
              </a:solidFill>
              <a:effectLst/>
              <a:uFillTx/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273039" y="5196009"/>
            <a:ext cx="4201885" cy="830995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spc="0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rPr>
              <a:t>Data Analytics</a:t>
            </a:r>
            <a:br>
              <a:rPr kumimoji="0" lang="en-US" sz="2400" b="1" i="0" u="none" strike="noStrike" cap="none" spc="0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rPr>
            </a:br>
            <a:r>
              <a:rPr kumimoji="0" lang="en-US" sz="2400" b="1" i="0" u="none" strike="noStrike" cap="none" spc="0" normalizeH="0" baseline="0" dirty="0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uFillTx/>
                <a:latin typeface="Arial"/>
                <a:ea typeface="Arial"/>
                <a:cs typeface="Arial"/>
                <a:sym typeface="Arial"/>
              </a:rPr>
              <a:t>Predictive </a:t>
            </a:r>
            <a:r>
              <a:rPr kumimoji="0" lang="en-US" sz="2400" b="1" i="0" u="none" strike="noStrike" cap="none" spc="0" normalizeH="0" baseline="0" dirty="0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uFillTx/>
                <a:latin typeface="Arial"/>
                <a:ea typeface="Arial"/>
                <a:cs typeface="Arial"/>
                <a:sym typeface="Arial"/>
              </a:rPr>
              <a:t>algorithms</a:t>
            </a:r>
            <a:endParaRPr kumimoji="0" lang="en-US" sz="2400" b="1" i="0" u="none" strike="noStrike" cap="none" spc="0" normalizeH="0" baseline="0" dirty="0">
              <a:ln>
                <a:noFill/>
              </a:ln>
              <a:solidFill>
                <a:schemeClr val="accent6">
                  <a:lumMod val="60000"/>
                  <a:lumOff val="40000"/>
                </a:schemeClr>
              </a:solidFill>
              <a:effectLst/>
              <a:uFillTx/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273040" y="1666756"/>
            <a:ext cx="4201885" cy="830995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spc="0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rPr>
              <a:t>Theoretical</a:t>
            </a:r>
            <a:r>
              <a:rPr kumimoji="0" lang="en-US" sz="2400" b="1" i="0" u="none" strike="noStrike" cap="none" spc="0" normalizeH="0" dirty="0" smtClean="0">
                <a:ln>
                  <a:noFill/>
                </a:ln>
                <a:solidFill>
                  <a:srgbClr val="00206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rPr>
              <a:t> underpinning</a:t>
            </a:r>
            <a:r>
              <a:rPr kumimoji="0" lang="en-US" sz="2400" b="1" i="0" u="none" strike="noStrike" cap="none" spc="0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rPr>
              <a:t/>
            </a:r>
            <a:br>
              <a:rPr kumimoji="0" lang="en-US" sz="2400" b="1" i="0" u="none" strike="noStrike" cap="none" spc="0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rPr>
            </a:br>
            <a:endParaRPr kumimoji="0" lang="en-US" sz="2400" b="1" i="0" u="none" strike="noStrike" cap="none" spc="0" normalizeH="0" baseline="0" dirty="0">
              <a:ln>
                <a:noFill/>
              </a:ln>
              <a:solidFill>
                <a:schemeClr val="accent6">
                  <a:lumMod val="60000"/>
                  <a:lumOff val="40000"/>
                </a:schemeClr>
              </a:solidFill>
              <a:effectLst/>
              <a:uFillTx/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273040" y="4056972"/>
            <a:ext cx="4201885" cy="830995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spc="0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rPr>
              <a:t>Data Resources</a:t>
            </a:r>
            <a:br>
              <a:rPr kumimoji="0" lang="en-US" sz="2400" b="1" i="0" u="none" strike="noStrike" cap="none" spc="0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rPr>
            </a:br>
            <a:r>
              <a:rPr kumimoji="0" lang="en-US" sz="2400" b="1" i="0" u="none" strike="noStrike" cap="none" spc="0" normalizeH="0" baseline="0" dirty="0" err="1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uFillTx/>
                <a:latin typeface="Arial"/>
                <a:ea typeface="Arial"/>
                <a:cs typeface="Arial"/>
                <a:sym typeface="Arial"/>
              </a:rPr>
              <a:t>Cyberphysical</a:t>
            </a:r>
            <a:r>
              <a:rPr kumimoji="0" lang="en-US" sz="2400" b="1" i="0" u="none" strike="noStrike" cap="none" spc="0" normalizeH="0" dirty="0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uFillTx/>
                <a:latin typeface="Arial"/>
                <a:ea typeface="Arial"/>
                <a:cs typeface="Arial"/>
                <a:sym typeface="Arial"/>
              </a:rPr>
              <a:t> systems</a:t>
            </a:r>
            <a:endParaRPr kumimoji="0" lang="en-US" sz="2400" b="1" i="0" u="none" strike="noStrike" cap="none" spc="0" normalizeH="0" baseline="0" dirty="0">
              <a:ln>
                <a:noFill/>
              </a:ln>
              <a:solidFill>
                <a:schemeClr val="accent6">
                  <a:lumMod val="60000"/>
                  <a:lumOff val="40000"/>
                </a:schemeClr>
              </a:solidFill>
              <a:effectLst/>
              <a:uFillTx/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00114995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Genome to Phenome: </a:t>
            </a:r>
            <a:br>
              <a:rPr lang="en-US" b="1" dirty="0" smtClean="0"/>
            </a:br>
            <a:r>
              <a:rPr lang="en-US" b="1" dirty="0" smtClean="0"/>
              <a:t>Interagency Collaboration</a:t>
            </a:r>
            <a:endParaRPr lang="en-US" b="1" dirty="0"/>
          </a:p>
        </p:txBody>
      </p:sp>
      <p:pic>
        <p:nvPicPr>
          <p:cNvPr id="1028" name="Picture 4" descr="bigstock.DNA.background.6566918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38" y="1756137"/>
            <a:ext cx="1744084" cy="11162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Down Arrow 5"/>
          <p:cNvSpPr/>
          <p:nvPr/>
        </p:nvSpPr>
        <p:spPr>
          <a:xfrm rot="18609627">
            <a:off x="2157285" y="2414321"/>
            <a:ext cx="508408" cy="841317"/>
          </a:xfrm>
          <a:prstGeom prst="downArrow">
            <a:avLst>
              <a:gd name="adj1" fmla="val 45452"/>
              <a:gd name="adj2" fmla="val 50000"/>
            </a:avLst>
          </a:prstGeom>
          <a:solidFill>
            <a:srgbClr val="FFC000"/>
          </a:solidFill>
          <a:ln w="25400" cap="flat">
            <a:solidFill>
              <a:srgbClr val="002060"/>
            </a:solidFill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" name="TextBox 10"/>
          <p:cNvSpPr txBox="1"/>
          <p:nvPr/>
        </p:nvSpPr>
        <p:spPr>
          <a:xfrm rot="16200000">
            <a:off x="964695" y="1356084"/>
            <a:ext cx="4201885" cy="646329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3600" b="1" i="0" u="none" strike="noStrike" cap="none" spc="0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rPr>
              <a:t>NSF</a:t>
            </a:r>
            <a:endParaRPr kumimoji="0" lang="en-US" sz="3600" b="1" i="0" u="none" strike="noStrike" cap="none" spc="0" normalizeH="0" baseline="0" dirty="0">
              <a:ln>
                <a:noFill/>
              </a:ln>
              <a:solidFill>
                <a:srgbClr val="0070C0"/>
              </a:solidFill>
              <a:effectLst/>
              <a:uFillTx/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4709119" y="2476343"/>
            <a:ext cx="4201885" cy="1290319"/>
            <a:chOff x="6352448" y="1889567"/>
            <a:chExt cx="4201885" cy="1290319"/>
          </a:xfrm>
        </p:grpSpPr>
        <p:pic>
          <p:nvPicPr>
            <p:cNvPr id="1026" name="Picture 2" descr="http://www.thecis.co.uk/images/ciscows_slider.jpg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52449" y="1938915"/>
              <a:ext cx="2711750" cy="124097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2" name="TextBox 11"/>
            <p:cNvSpPr txBox="1"/>
            <p:nvPr/>
          </p:nvSpPr>
          <p:spPr>
            <a:xfrm>
              <a:off x="6352448" y="1889567"/>
              <a:ext cx="4201885" cy="64632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t">
              <a:spAutoFit/>
            </a:bodyPr>
            <a:lstStyle/>
            <a:p>
              <a: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en-US" sz="3600" b="1" i="0" u="none" strike="noStrike" cap="none" spc="0" normalizeH="0" baseline="0" dirty="0" smtClean="0">
                  <a:ln>
                    <a:noFill/>
                  </a:ln>
                  <a:solidFill>
                    <a:srgbClr val="0070C0"/>
                  </a:solidFill>
                  <a:effectLst/>
                  <a:uFillTx/>
                  <a:latin typeface="Arial"/>
                  <a:ea typeface="Arial"/>
                  <a:cs typeface="Arial"/>
                  <a:sym typeface="Arial"/>
                </a:rPr>
                <a:t>NIFA</a:t>
              </a:r>
              <a:endParaRPr kumimoji="0" lang="en-US" sz="3600" b="1" i="0" u="none" strike="noStrike" cap="none" spc="0" normalizeH="0" baseline="0" dirty="0">
                <a:ln>
                  <a:noFill/>
                </a:ln>
                <a:solidFill>
                  <a:srgbClr val="0070C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pic>
        <p:nvPicPr>
          <p:cNvPr id="2052" name="Picture 4" descr="&lt;p&gt;Photo: Jackass penguins on a rock&lt;/p&gt;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8443" y="2577210"/>
            <a:ext cx="1285465" cy="11759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http://blogs.nature.com/thescepticalchymist/files/2013/06/quadrant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6835" y="3753133"/>
            <a:ext cx="3368160" cy="33398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" name="Group 1"/>
          <p:cNvGrpSpPr/>
          <p:nvPr/>
        </p:nvGrpSpPr>
        <p:grpSpPr>
          <a:xfrm>
            <a:off x="6064995" y="3730385"/>
            <a:ext cx="4267199" cy="1534813"/>
            <a:chOff x="6352448" y="3323752"/>
            <a:chExt cx="4267199" cy="1534813"/>
          </a:xfrm>
        </p:grpSpPr>
        <p:pic>
          <p:nvPicPr>
            <p:cNvPr id="2050" name="Picture 2" descr="http://www.akbahai.org/images/Baha'is.jpg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53093" y="3450815"/>
              <a:ext cx="2132954" cy="14077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0" name="TextBox 9"/>
            <p:cNvSpPr txBox="1"/>
            <p:nvPr/>
          </p:nvSpPr>
          <p:spPr>
            <a:xfrm>
              <a:off x="6352448" y="3323752"/>
              <a:ext cx="4267199" cy="64632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t">
              <a:spAutoFit/>
            </a:bodyPr>
            <a:lstStyle/>
            <a:p>
              <a: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en-US" sz="3600" b="1" i="0" u="none" strike="noStrike" cap="none" spc="0" normalizeH="0" baseline="0" dirty="0" smtClean="0">
                  <a:ln>
                    <a:noFill/>
                  </a:ln>
                  <a:solidFill>
                    <a:schemeClr val="accent5"/>
                  </a:solidFill>
                  <a:effectLst/>
                  <a:uFillTx/>
                  <a:latin typeface="Arial"/>
                  <a:ea typeface="Arial"/>
                  <a:cs typeface="Arial"/>
                  <a:sym typeface="Arial"/>
                </a:rPr>
                <a:t>NIH</a:t>
              </a:r>
              <a:endParaRPr kumimoji="0" lang="en-US" sz="3600" b="1" i="0" u="none" strike="noStrike" cap="none" spc="0" normalizeH="0" baseline="0" dirty="0">
                <a:ln>
                  <a:noFill/>
                </a:ln>
                <a:solidFill>
                  <a:schemeClr val="accent5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 flipH="1">
            <a:off x="6064995" y="5404243"/>
            <a:ext cx="2133602" cy="801189"/>
          </a:xfrm>
          <a:solidFill>
            <a:srgbClr val="00B0F0"/>
          </a:solidFill>
        </p:spPr>
        <p:txBody>
          <a:bodyPr/>
          <a:lstStyle/>
          <a:p>
            <a:pPr marL="0" indent="0">
              <a:buNone/>
            </a:pPr>
            <a:r>
              <a:rPr lang="en-US" sz="3600" b="1" dirty="0" smtClean="0">
                <a:solidFill>
                  <a:srgbClr val="FFFF00"/>
                </a:solidFill>
              </a:rPr>
              <a:t>Industry</a:t>
            </a:r>
            <a:endParaRPr lang="en-US" sz="36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523764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Learning from other initiatives</a:t>
            </a:r>
            <a:endParaRPr lang="en-US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2">
                    <a:lumMod val="50000"/>
                  </a:schemeClr>
                </a:solidFill>
              </a:rPr>
              <a:t>Arabidopsis Functional Genomics</a:t>
            </a:r>
          </a:p>
          <a:p>
            <a:pPr lvl="1"/>
            <a:r>
              <a:rPr lang="en-US" b="1" dirty="0"/>
              <a:t>NSF, DFG, BBSRC, and others</a:t>
            </a:r>
          </a:p>
          <a:p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</a:rPr>
              <a:t>National Plant Genome Initiative</a:t>
            </a:r>
            <a:endParaRPr lang="en-US" b="1" dirty="0">
              <a:solidFill>
                <a:schemeClr val="accent2">
                  <a:lumMod val="50000"/>
                </a:schemeClr>
              </a:solidFill>
            </a:endParaRPr>
          </a:p>
          <a:p>
            <a:pPr lvl="1"/>
            <a:r>
              <a:rPr lang="en-US" b="1" dirty="0"/>
              <a:t>NSF, </a:t>
            </a:r>
            <a:r>
              <a:rPr lang="en-US" b="1" dirty="0" smtClean="0"/>
              <a:t>NIFA, ARS, DOE</a:t>
            </a:r>
            <a:endParaRPr lang="en-US" b="1" dirty="0"/>
          </a:p>
          <a:p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</a:rPr>
              <a:t>Yeast Synthetic Genome</a:t>
            </a:r>
          </a:p>
          <a:p>
            <a:pPr lvl="1"/>
            <a:r>
              <a:rPr lang="en-US" b="1" dirty="0" smtClean="0"/>
              <a:t>NSF, China </a:t>
            </a:r>
            <a:r>
              <a:rPr lang="en-US" b="1" dirty="0" err="1" smtClean="0"/>
              <a:t>MoST</a:t>
            </a:r>
            <a:r>
              <a:rPr lang="en-US" b="1" dirty="0" smtClean="0"/>
              <a:t>, BBSRC, Singapore, Australia, and others</a:t>
            </a:r>
          </a:p>
          <a:p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</a:rPr>
              <a:t>International Wheat Yield Partnership</a:t>
            </a:r>
          </a:p>
          <a:p>
            <a:pPr lvl="1"/>
            <a:r>
              <a:rPr lang="en-US" b="1" dirty="0" smtClean="0"/>
              <a:t>BBSRC, CIMMYT, USAID, NIFA, SAGARPA</a:t>
            </a:r>
          </a:p>
        </p:txBody>
      </p:sp>
    </p:spTree>
    <p:extLst>
      <p:ext uri="{BB962C8B-B14F-4D97-AF65-F5344CB8AC3E}">
        <p14:creationId xmlns:p14="http://schemas.microsoft.com/office/powerpoint/2010/main" val="334119560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0" y="189836"/>
            <a:ext cx="4876800" cy="784722"/>
          </a:xfrm>
        </p:spPr>
        <p:txBody>
          <a:bodyPr/>
          <a:lstStyle/>
          <a:p>
            <a:r>
              <a:rPr lang="en-US" b="1" dirty="0" smtClean="0"/>
              <a:t>Two cents worth….</a:t>
            </a:r>
            <a:endParaRPr lang="en-US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92880" y="974558"/>
            <a:ext cx="4876800" cy="5257800"/>
          </a:xfrm>
        </p:spPr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</a:rPr>
              <a:t>Ambitious goals </a:t>
            </a:r>
          </a:p>
          <a:p>
            <a:pPr lvl="1"/>
            <a:r>
              <a:rPr lang="en-US" sz="2400" b="1" dirty="0" smtClean="0"/>
              <a:t>Relatable to general public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Clear milestones</a:t>
            </a:r>
          </a:p>
          <a:p>
            <a:pPr lvl="1"/>
            <a:r>
              <a:rPr lang="en-US" sz="2400" b="1" dirty="0" smtClean="0"/>
              <a:t>measurable</a:t>
            </a:r>
            <a:endParaRPr lang="en-US" b="1" dirty="0" smtClean="0"/>
          </a:p>
          <a:p>
            <a:r>
              <a:rPr lang="en-US" b="1" dirty="0" smtClean="0">
                <a:solidFill>
                  <a:srgbClr val="0070C0"/>
                </a:solidFill>
              </a:rPr>
              <a:t>Economic impacts</a:t>
            </a:r>
          </a:p>
          <a:p>
            <a:pPr lvl="1"/>
            <a:r>
              <a:rPr lang="en-US" sz="2400" b="1" dirty="0" smtClean="0"/>
              <a:t>Potential for breakthroughs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Stakeholder buy-in</a:t>
            </a:r>
          </a:p>
          <a:p>
            <a:pPr lvl="1"/>
            <a:r>
              <a:rPr lang="en-US" sz="2400" b="1" dirty="0" smtClean="0"/>
              <a:t>Ag. Experiment Stations</a:t>
            </a:r>
          </a:p>
          <a:p>
            <a:pPr lvl="1"/>
            <a:r>
              <a:rPr lang="en-US" sz="2400" b="1" dirty="0" smtClean="0"/>
              <a:t>Commodity groups and boards</a:t>
            </a:r>
          </a:p>
          <a:p>
            <a:pPr lvl="1"/>
            <a:r>
              <a:rPr lang="en-US" sz="2400" b="1" dirty="0" smtClean="0"/>
              <a:t>Professional Societies</a:t>
            </a:r>
            <a:endParaRPr lang="en-US" b="1" dirty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pic>
        <p:nvPicPr>
          <p:cNvPr id="4102" name="Picture 6" descr="http://tbnranch.files.wordpress.com/2011/11/real-free-range.jpg?w=630&amp;h=47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218432"/>
            <a:ext cx="3792099" cy="26726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https://ferrebeekeeper.files.wordpress.com/2011/08/45223295_fdcf51939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643797"/>
            <a:ext cx="3764827" cy="24998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8" name="Picture 2" descr="Gloucester Old Spot Pigs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7273" y="1036220"/>
            <a:ext cx="3764827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http://www.djfarmscattle.com/images/Volume%20calves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7272" y="0"/>
            <a:ext cx="3764827" cy="2072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3463543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BBE0E3"/>
      </a:accent1>
      <a:accent2>
        <a:srgbClr val="333399"/>
      </a:accent2>
      <a:accent3>
        <a:srgbClr val="8F8F8F"/>
      </a:accent3>
      <a:accent4>
        <a:srgbClr val="707070"/>
      </a:accent4>
      <a:accent5>
        <a:srgbClr val="D8ECED"/>
      </a:accent5>
      <a:accent6>
        <a:srgbClr val="2E2E8B"/>
      </a:accent6>
      <a:hlink>
        <a:srgbClr val="0000FF"/>
      </a:hlink>
      <a:folHlink>
        <a:srgbClr val="FF00FF"/>
      </a:folHlink>
    </a:clrScheme>
    <a:fontScheme name="Default">
      <a:majorFont>
        <a:latin typeface="Avenir Roman"/>
        <a:ea typeface="Avenir Roman"/>
        <a:cs typeface="Avenir Roman"/>
      </a:majorFont>
      <a:minorFont>
        <a:latin typeface="Helvetica"/>
        <a:ea typeface="Helvetica"/>
        <a:cs typeface="Helvetica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BBE0E3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BBE0E3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BBE0E3"/>
      </a:accent1>
      <a:accent2>
        <a:srgbClr val="333399"/>
      </a:accent2>
      <a:accent3>
        <a:srgbClr val="8F8F8F"/>
      </a:accent3>
      <a:accent4>
        <a:srgbClr val="707070"/>
      </a:accent4>
      <a:accent5>
        <a:srgbClr val="D8ECED"/>
      </a:accent5>
      <a:accent6>
        <a:srgbClr val="2E2E8B"/>
      </a:accent6>
      <a:hlink>
        <a:srgbClr val="0000FF"/>
      </a:hlink>
      <a:folHlink>
        <a:srgbClr val="FF00FF"/>
      </a:folHlink>
    </a:clrScheme>
    <a:fontScheme name="Default">
      <a:majorFont>
        <a:latin typeface="Avenir Roman"/>
        <a:ea typeface="Avenir Roman"/>
        <a:cs typeface="Avenir Roman"/>
      </a:majorFont>
      <a:minorFont>
        <a:latin typeface="Helvetica"/>
        <a:ea typeface="Helvetica"/>
        <a:cs typeface="Helvetica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BBE0E3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BBE0E3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282</TotalTime>
  <Words>246</Words>
  <Application>Microsoft Office PowerPoint</Application>
  <PresentationFormat>On-screen Show (4:3)</PresentationFormat>
  <Paragraphs>61</Paragraphs>
  <Slides>9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Arial Bold</vt:lpstr>
      <vt:lpstr>Avenir Book</vt:lpstr>
      <vt:lpstr>Avenir Roman</vt:lpstr>
      <vt:lpstr>Futura</vt:lpstr>
      <vt:lpstr>Default</vt:lpstr>
      <vt:lpstr>NIFA’s role in Catalyzing Transformative Research on Animal Genome to Phenome</vt:lpstr>
      <vt:lpstr>NIFA- An Introduction</vt:lpstr>
      <vt:lpstr>NIFA funding for  Animal Genomics and Breeding</vt:lpstr>
      <vt:lpstr>PowerPoint Presentation</vt:lpstr>
      <vt:lpstr>Genome to Phenome: Opportunities</vt:lpstr>
      <vt:lpstr>Genome to Phenome: Challenges</vt:lpstr>
      <vt:lpstr>Genome to Phenome:  Interagency Collaboration</vt:lpstr>
      <vt:lpstr>Learning from other initiatives</vt:lpstr>
      <vt:lpstr>Two cents worth….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Chitnis, Parag, IF</dc:creator>
  <cp:lastModifiedBy>Chitnis, Parag - NIFA</cp:lastModifiedBy>
  <cp:revision>19</cp:revision>
  <cp:lastPrinted>2015-10-07T13:21:21Z</cp:lastPrinted>
  <dcterms:modified xsi:type="dcterms:W3CDTF">2015-10-07T16:15:15Z</dcterms:modified>
</cp:coreProperties>
</file>